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95" r:id="rId2"/>
    <p:sldId id="286" r:id="rId3"/>
    <p:sldId id="294" r:id="rId4"/>
    <p:sldId id="292" r:id="rId5"/>
    <p:sldId id="293" r:id="rId6"/>
    <p:sldId id="291" r:id="rId7"/>
    <p:sldId id="290" r:id="rId8"/>
    <p:sldId id="289" r:id="rId9"/>
    <p:sldId id="288" r:id="rId10"/>
    <p:sldId id="287" r:id="rId11"/>
  </p:sldIdLst>
  <p:sldSz cx="12192000" cy="6858000"/>
  <p:notesSz cx="7104063" cy="10234613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98" d="100"/>
          <a:sy n="98" d="100"/>
        </p:scale>
        <p:origin x="115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707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347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179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853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307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155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50000"/>
              </a:lnSpc>
              <a:buNone/>
              <a:defRPr sz="2400" b="0" i="0">
                <a:solidFill>
                  <a:srgbClr val="000000"/>
                </a:solidFill>
                <a:latin typeface="+mj-lt"/>
                <a:ea typeface="Georgia" panose="02040502050405020303" charset="0"/>
                <a:cs typeface="Georgia" panose="02040502050405020303" charset="0"/>
              </a:defRPr>
            </a:lvl1pPr>
          </a:lstStyle>
          <a:p>
            <a:pPr lvl="0"/>
            <a:r>
              <a:rPr lang="en-US" dirty="0"/>
              <a:t>Sub-topic and Instructor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2" descr="“computer science zhejiang university logo”的图片搜索结果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5237766"/>
            <a:ext cx="1890203" cy="94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10515600" cy="384810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Clr>
                <a:srgbClr val="005BBB"/>
              </a:buClr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lnSpc>
                <a:spcPct val="100000"/>
              </a:lnSpc>
              <a:buClr>
                <a:srgbClr val="005BBB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3200" b="0"/>
            </a:lvl1pPr>
          </a:lstStyle>
          <a:p>
            <a:r>
              <a:rPr lang="en-US" dirty="0"/>
              <a:t>Click to edit 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10515600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0000"/>
              <a:buFont typeface="Arial" panose="020B0604020202020204" pitchFamily="34" charset="0"/>
              <a:buChar char="•"/>
              <a:defRPr sz="2400" b="0" i="0" spc="-5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buFont typeface="Arial" panose="020B0604020202020204" pitchFamily="34" charset="0"/>
              <a:buChar char="−"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E5EA-587B-4DB5-8C1A-34F0D98703CE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71BD2-46F1-4F19-9173-26ACE36E8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889820" y="5795302"/>
            <a:ext cx="1302179" cy="10626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panose="020B0600040502020204" charset="0"/>
              <a:buChar char="-"/>
              <a:defRPr/>
            </a:pPr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/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2" descr="“computer science zhejiang university logo”的图片搜索结果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28" y="-2"/>
            <a:ext cx="1890203" cy="94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5"/>
          <p:cNvSpPr txBox="1"/>
          <p:nvPr userDrawn="1"/>
        </p:nvSpPr>
        <p:spPr>
          <a:xfrm>
            <a:off x="2505456" y="334265"/>
            <a:ext cx="6638544" cy="33634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None/>
              <a:defRPr sz="2400" b="0" i="0" kern="1200" baseline="0">
                <a:solidFill>
                  <a:srgbClr val="000000"/>
                </a:solidFill>
                <a:latin typeface="+mj-lt"/>
                <a:ea typeface="Georgia" panose="02040502050405020303" charset="0"/>
                <a:cs typeface="Georgia" panose="02040502050405020303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05BBB"/>
              </a:buClr>
              <a:buFont typeface="LucidaGrande" panose="020B0600040502020204" charset="0"/>
              <a:buChar char="-"/>
              <a:defRPr sz="18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050" y="851445"/>
            <a:ext cx="11387761" cy="2089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2"/>
          </a:solidFill>
          <a:latin typeface="+mj-lt"/>
          <a:ea typeface="Georgia" panose="02040502050405020303" charset="0"/>
          <a:cs typeface="Georgia" panose="02040502050405020303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4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3000" marR="0" indent="-228600" algn="l" defTabSz="914400" rtl="0" eaLnBrk="1" fontAlgn="auto" latinLnBrk="0" hangingPunct="1">
        <a:lnSpc>
          <a:spcPts val="2300"/>
        </a:lnSpc>
        <a:spcBef>
          <a:spcPts val="500"/>
        </a:spcBef>
        <a:spcAft>
          <a:spcPts val="0"/>
        </a:spcAft>
        <a:buClr>
          <a:srgbClr val="005BBB"/>
        </a:buClr>
        <a:buSzTx/>
        <a:buFont typeface="LucidaGrande" panose="020B0600040502020204" charset="0"/>
        <a:buChar char="-"/>
        <a:defRPr sz="2000" kern="1200" baseline="0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arxiv.org/abs/2209.01962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arxiv.org/abs/1906.1189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89ED20E-DC38-425D-A922-209B458CE56F}"/>
              </a:ext>
            </a:extLst>
          </p:cNvPr>
          <p:cNvSpPr txBox="1"/>
          <p:nvPr/>
        </p:nvSpPr>
        <p:spPr>
          <a:xfrm>
            <a:off x="535020" y="1274322"/>
            <a:ext cx="8828058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一句话：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继续探索基于</a:t>
            </a:r>
            <a:r>
              <a:rPr lang="en-US" altLang="zh-CN" dirty="0"/>
              <a:t>patch</a:t>
            </a:r>
            <a:r>
              <a:rPr lang="zh-CN" altLang="en-US" dirty="0"/>
              <a:t>的针对目标检测的对抗攻击方法：我的方法、先前方法与效果分析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主要内容：</a:t>
            </a:r>
            <a:endParaRPr lang="en-US" altLang="zh-CN" dirty="0"/>
          </a:p>
          <a:p>
            <a:r>
              <a:rPr lang="en-US" altLang="zh-CN" sz="1600" dirty="0"/>
              <a:t>1.</a:t>
            </a:r>
            <a:r>
              <a:rPr lang="zh-CN" altLang="en-US" sz="1600" dirty="0"/>
              <a:t>我的整体攻击流程介绍</a:t>
            </a:r>
            <a:endParaRPr lang="en-US" altLang="zh-CN" sz="1600" dirty="0"/>
          </a:p>
          <a:p>
            <a:r>
              <a:rPr lang="en-US" altLang="zh-CN" sz="1600" dirty="0"/>
              <a:t>2.DPatch</a:t>
            </a:r>
            <a:r>
              <a:rPr lang="zh-CN" altLang="en-US" sz="1600" dirty="0"/>
              <a:t>及相关工作的训练代码分析</a:t>
            </a:r>
            <a:endParaRPr lang="en-US" altLang="zh-CN" sz="1600" dirty="0"/>
          </a:p>
          <a:p>
            <a:r>
              <a:rPr lang="en-US" altLang="zh-CN" sz="1600" dirty="0"/>
              <a:t>3.DPatch</a:t>
            </a:r>
            <a:r>
              <a:rPr lang="zh-CN" altLang="en-US" sz="1600" dirty="0"/>
              <a:t>中的细节回顾</a:t>
            </a:r>
            <a:endParaRPr lang="en-US" altLang="zh-CN" sz="1600" dirty="0"/>
          </a:p>
          <a:p>
            <a:r>
              <a:rPr lang="en-US" altLang="zh-CN" sz="1600" dirty="0"/>
              <a:t>4.</a:t>
            </a:r>
            <a:r>
              <a:rPr lang="zh-CN" altLang="en-US" sz="1600" dirty="0"/>
              <a:t>我实现的效果以及后续深入分析</a:t>
            </a:r>
            <a:endParaRPr lang="en-US" altLang="zh-CN" sz="1600" dirty="0"/>
          </a:p>
          <a:p>
            <a:r>
              <a:rPr lang="en-US" altLang="zh-CN" sz="1600" dirty="0"/>
              <a:t>5.</a:t>
            </a:r>
            <a:r>
              <a:rPr lang="zh-CN" altLang="en-US" sz="1600" dirty="0"/>
              <a:t>后续工作安排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FD38900-8218-4927-8759-953417CC32D1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2323101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A78FD2-4618-4799-8641-956E797E3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65" y="1117800"/>
            <a:ext cx="11205419" cy="3066554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0DB5A98E-1C0A-45F2-962D-F75652AB5E7A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1740757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726FFB-DFDB-4831-92FE-932263B53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07" y="1117555"/>
            <a:ext cx="10324306" cy="567235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7521204-B780-4BBF-B724-994EAE6ADE05}"/>
              </a:ext>
            </a:extLst>
          </p:cNvPr>
          <p:cNvSpPr txBox="1"/>
          <p:nvPr/>
        </p:nvSpPr>
        <p:spPr>
          <a:xfrm>
            <a:off x="401107" y="111755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我的方法流程：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05C86D-3D02-4FF1-B9C1-7273ECE1F96B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35521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5F3164D8-6F19-4063-87C7-9187F393F0D1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958B6E3-99BB-40C2-9B8E-745B56521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1" y="980004"/>
            <a:ext cx="8467244" cy="575516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16B4043-BC6E-4A22-9869-E420BDD99C30}"/>
              </a:ext>
            </a:extLst>
          </p:cNvPr>
          <p:cNvSpPr txBox="1"/>
          <p:nvPr/>
        </p:nvSpPr>
        <p:spPr>
          <a:xfrm>
            <a:off x="4519743" y="1441507"/>
            <a:ext cx="5335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200" dirty="0"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SGD</a:t>
            </a:r>
            <a:r>
              <a:rPr lang="zh-CN" altLang="en-US" sz="1200" dirty="0"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，后续的工作</a:t>
            </a:r>
            <a:r>
              <a:rPr lang="en-US" altLang="zh-CN" sz="1200" i="0" dirty="0">
                <a:solidFill>
                  <a:srgbClr val="000000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  <a:hlinkClick r:id="rId4"/>
              </a:rPr>
              <a:t>On Physical Adversarial Patches for Object Detection</a:t>
            </a:r>
            <a:endParaRPr lang="en-US" altLang="zh-CN" sz="1200" i="0" dirty="0">
              <a:solidFill>
                <a:srgbClr val="000000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提供的训练代码除了增加</a:t>
            </a:r>
            <a:r>
              <a:rPr lang="en-US" altLang="zh-CN" sz="1200" dirty="0">
                <a:solidFill>
                  <a:srgbClr val="000000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1200" dirty="0">
                <a:solidFill>
                  <a:srgbClr val="000000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操作以外，只有优化方式多了</a:t>
            </a:r>
            <a:r>
              <a:rPr lang="en-US" altLang="zh-CN" sz="1200" dirty="0">
                <a:solidFill>
                  <a:srgbClr val="000000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BIM*</a:t>
            </a:r>
            <a:r>
              <a:rPr lang="zh-CN" altLang="en-US" sz="1200" dirty="0">
                <a:solidFill>
                  <a:srgbClr val="000000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rPr>
              <a:t>的选项</a:t>
            </a:r>
            <a:endParaRPr lang="zh-CN" altLang="en-US" sz="1200" dirty="0">
              <a:latin typeface="华文仿宋" panose="02010600040101010101" pitchFamily="2" charset="-122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47E1799-C8E1-4592-9D89-A02DA7598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7703" y="1962164"/>
            <a:ext cx="3808552" cy="40251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6B404AE-8B5C-4F05-9DFE-F5984E6A1458}"/>
              </a:ext>
            </a:extLst>
          </p:cNvPr>
          <p:cNvSpPr txBox="1"/>
          <p:nvPr/>
        </p:nvSpPr>
        <p:spPr>
          <a:xfrm>
            <a:off x="4519743" y="2364675"/>
            <a:ext cx="5833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latin typeface="华文仿宋" panose="02010600040101010101" pitchFamily="2" charset="-122"/>
                <a:ea typeface="华文仿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z="1200" dirty="0"/>
              <a:t>不过另一个工作</a:t>
            </a:r>
            <a:r>
              <a:rPr lang="en-US" altLang="zh-CN" sz="1200" dirty="0">
                <a:hlinkClick r:id="rId6"/>
              </a:rPr>
              <a:t>Adversarial Detection: Attacking Object Detection in Real Time</a:t>
            </a:r>
            <a:r>
              <a:rPr lang="zh-CN" altLang="en-US" sz="1200" dirty="0"/>
              <a:t>，里面的训练流程，又略有不同：</a:t>
            </a:r>
          </a:p>
        </p:txBody>
      </p:sp>
    </p:spTree>
    <p:extLst>
      <p:ext uri="{BB962C8B-B14F-4D97-AF65-F5344CB8AC3E}">
        <p14:creationId xmlns:p14="http://schemas.microsoft.com/office/powerpoint/2010/main" val="87463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437443D-A9F5-45A6-A783-B10847B22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750" y="1117781"/>
            <a:ext cx="10011746" cy="5515031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D20356E1-E820-48F2-A454-8FAF65B2B540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111683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3986169-5840-4DC0-9DF5-AA9CD74BE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41" y="1109192"/>
            <a:ext cx="10221637" cy="5616343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6FE715A9-3FCB-4ABC-8F0B-444FC113507F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2133280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4344C02-2575-4637-8909-808C7068D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83" y="1009934"/>
            <a:ext cx="9991493" cy="5677469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4E6DF477-446B-4106-905D-78691BFB91CA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90789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2DC8D86B-628A-4FB2-8989-DFB7BD03E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32" y="1098436"/>
            <a:ext cx="9744503" cy="5487588"/>
          </a:xfrm>
          <a:prstGeom prst="rect">
            <a:avLst/>
          </a:prstGeom>
        </p:spPr>
      </p:pic>
      <p:sp>
        <p:nvSpPr>
          <p:cNvPr id="39" name="Rectangle 3">
            <a:extLst>
              <a:ext uri="{FF2B5EF4-FFF2-40B4-BE49-F238E27FC236}">
                <a16:creationId xmlns:a16="http://schemas.microsoft.com/office/drawing/2014/main" id="{3664E3B4-20E8-4A5F-94BA-7642C7DECF95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1843639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>
            <a:extLst>
              <a:ext uri="{FF2B5EF4-FFF2-40B4-BE49-F238E27FC236}">
                <a16:creationId xmlns:a16="http://schemas.microsoft.com/office/drawing/2014/main" id="{F22B7922-1DCC-4F88-B8AB-722926A34001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51F8CA-B559-46F2-B7D7-2C154D859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66" y="1015100"/>
            <a:ext cx="10132668" cy="569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17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6A7C25-E5EF-4D13-8DB6-C76630894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20" y="1108088"/>
            <a:ext cx="10264515" cy="5483782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436A4F1E-CD5E-4234-8AC0-0DC35E879C66}"/>
              </a:ext>
            </a:extLst>
          </p:cNvPr>
          <p:cNvSpPr/>
          <p:nvPr/>
        </p:nvSpPr>
        <p:spPr>
          <a:xfrm>
            <a:off x="10262285" y="334631"/>
            <a:ext cx="10086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5BBB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王恺</a:t>
            </a:r>
          </a:p>
        </p:txBody>
      </p:sp>
    </p:spTree>
    <p:extLst>
      <p:ext uri="{BB962C8B-B14F-4D97-AF65-F5344CB8AC3E}">
        <p14:creationId xmlns:p14="http://schemas.microsoft.com/office/powerpoint/2010/main" val="40208455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5588468-0b5c-4f5a-b435-5afb986dab57"/>
  <p:tag name="COMMONDATA" val="eyJoZGlkIjoiNmY2YzM4Mjc2OWQwMjIxODVkNjBkY2M0NDQxY2NjOTYifQ=="/>
</p:tagLst>
</file>

<file path=ppt/theme/theme1.xml><?xml version="1.0" encoding="utf-8"?>
<a:theme xmlns:a="http://schemas.openxmlformats.org/drawingml/2006/main" name="UB Powerpoint Template">
  <a:themeElements>
    <a:clrScheme name="Custom 1">
      <a:dk1>
        <a:srgbClr val="000000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145</Words>
  <Application>Microsoft Office PowerPoint</Application>
  <PresentationFormat>宽屏</PresentationFormat>
  <Paragraphs>31</Paragraphs>
  <Slides>10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LucidaGrande</vt:lpstr>
      <vt:lpstr>华文仿宋</vt:lpstr>
      <vt:lpstr>宋体</vt:lpstr>
      <vt:lpstr>Arial</vt:lpstr>
      <vt:lpstr>Calibri</vt:lpstr>
      <vt:lpstr>UB Powerpoint Template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Kai</dc:creator>
  <cp:lastModifiedBy>王 恺</cp:lastModifiedBy>
  <cp:revision>46</cp:revision>
  <dcterms:created xsi:type="dcterms:W3CDTF">2023-03-18T15:24:00Z</dcterms:created>
  <dcterms:modified xsi:type="dcterms:W3CDTF">2023-06-10T11:47:19Z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A7E3D141F5374C14A0D3149797134570</vt:lpwstr>
  </property>
</Properties>
</file>

<file path=docProps/thumbnail.jpeg>
</file>